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2" r:id="rId13"/>
  </p:sldIdLst>
  <p:sldSz cx="18288000" cy="10287000"/>
  <p:notesSz cx="6858000" cy="9144000"/>
  <p:embeddedFontLst>
    <p:embeddedFont>
      <p:font typeface="Anaktoria" panose="020B0604020202020204" charset="0"/>
      <p:regular r:id="rId15"/>
    </p:embeddedFont>
    <p:embeddedFont>
      <p:font typeface="Montserrat" panose="00000500000000000000" pitchFamily="2" charset="0"/>
      <p:regular r:id="rId16"/>
    </p:embeddedFont>
    <p:embeddedFont>
      <p:font typeface="Montserrat Bold" panose="00000800000000000000" charset="0"/>
      <p:regular r:id="rId17"/>
    </p:embeddedFont>
    <p:embeddedFont>
      <p:font typeface="RoxboroughCF" panose="020B0604020202020204" charset="0"/>
      <p:regular r:id="rId18"/>
    </p:embeddedFont>
    <p:embeddedFont>
      <p:font typeface="RoxboroughCF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72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adis, Sonya" userId="4d493d56-54d3-455b-b7d4-bc33e939d2d5" providerId="ADAL" clId="{1D70C8BA-201E-4F99-BB24-ABB24B7C37D0}"/>
    <pc:docChg chg="custSel delSld modSld">
      <pc:chgData name="Liadis, Sonya" userId="4d493d56-54d3-455b-b7d4-bc33e939d2d5" providerId="ADAL" clId="{1D70C8BA-201E-4F99-BB24-ABB24B7C37D0}" dt="2026-07-29T20:38:38.801" v="47" actId="2696"/>
      <pc:docMkLst>
        <pc:docMk/>
      </pc:docMkLst>
      <pc:sldChg chg="modSp mod">
        <pc:chgData name="Liadis, Sonya" userId="4d493d56-54d3-455b-b7d4-bc33e939d2d5" providerId="ADAL" clId="{1D70C8BA-201E-4F99-BB24-ABB24B7C37D0}" dt="2026-07-29T20:24:48.740" v="3" actId="20577"/>
        <pc:sldMkLst>
          <pc:docMk/>
          <pc:sldMk cId="0" sldId="256"/>
        </pc:sldMkLst>
        <pc:spChg chg="mod">
          <ac:chgData name="Liadis, Sonya" userId="4d493d56-54d3-455b-b7d4-bc33e939d2d5" providerId="ADAL" clId="{1D70C8BA-201E-4F99-BB24-ABB24B7C37D0}" dt="2026-07-29T20:24:48.740" v="3" actId="20577"/>
          <ac:spMkLst>
            <pc:docMk/>
            <pc:sldMk cId="0" sldId="256"/>
            <ac:spMk id="11" creationId="{00000000-0000-0000-0000-000000000000}"/>
          </ac:spMkLst>
        </pc:spChg>
      </pc:sldChg>
      <pc:sldChg chg="del">
        <pc:chgData name="Liadis, Sonya" userId="4d493d56-54d3-455b-b7d4-bc33e939d2d5" providerId="ADAL" clId="{1D70C8BA-201E-4F99-BB24-ABB24B7C37D0}" dt="2026-07-29T20:25:21.438" v="4" actId="2696"/>
        <pc:sldMkLst>
          <pc:docMk/>
          <pc:sldMk cId="0" sldId="257"/>
        </pc:sldMkLst>
      </pc:sldChg>
      <pc:sldChg chg="del">
        <pc:chgData name="Liadis, Sonya" userId="4d493d56-54d3-455b-b7d4-bc33e939d2d5" providerId="ADAL" clId="{1D70C8BA-201E-4F99-BB24-ABB24B7C37D0}" dt="2026-07-29T20:25:28.631" v="5" actId="2696"/>
        <pc:sldMkLst>
          <pc:docMk/>
          <pc:sldMk cId="0" sldId="258"/>
        </pc:sldMkLst>
      </pc:sldChg>
      <pc:sldChg chg="modSp mod">
        <pc:chgData name="Liadis, Sonya" userId="4d493d56-54d3-455b-b7d4-bc33e939d2d5" providerId="ADAL" clId="{1D70C8BA-201E-4F99-BB24-ABB24B7C37D0}" dt="2026-07-29T20:25:49.473" v="18" actId="20577"/>
        <pc:sldMkLst>
          <pc:docMk/>
          <pc:sldMk cId="0" sldId="259"/>
        </pc:sldMkLst>
        <pc:spChg chg="mod">
          <ac:chgData name="Liadis, Sonya" userId="4d493d56-54d3-455b-b7d4-bc33e939d2d5" providerId="ADAL" clId="{1D70C8BA-201E-4F99-BB24-ABB24B7C37D0}" dt="2026-07-29T20:25:49.473" v="18" actId="20577"/>
          <ac:spMkLst>
            <pc:docMk/>
            <pc:sldMk cId="0" sldId="259"/>
            <ac:spMk id="16" creationId="{00000000-0000-0000-0000-000000000000}"/>
          </ac:spMkLst>
        </pc:spChg>
      </pc:sldChg>
      <pc:sldChg chg="del">
        <pc:chgData name="Liadis, Sonya" userId="4d493d56-54d3-455b-b7d4-bc33e939d2d5" providerId="ADAL" clId="{1D70C8BA-201E-4F99-BB24-ABB24B7C37D0}" dt="2026-07-29T20:26:25.101" v="19" actId="2696"/>
        <pc:sldMkLst>
          <pc:docMk/>
          <pc:sldMk cId="0" sldId="261"/>
        </pc:sldMkLst>
      </pc:sldChg>
      <pc:sldChg chg="modSp mod">
        <pc:chgData name="Liadis, Sonya" userId="4d493d56-54d3-455b-b7d4-bc33e939d2d5" providerId="ADAL" clId="{1D70C8BA-201E-4F99-BB24-ABB24B7C37D0}" dt="2026-07-29T20:26:33.011" v="22" actId="20577"/>
        <pc:sldMkLst>
          <pc:docMk/>
          <pc:sldMk cId="0" sldId="262"/>
        </pc:sldMkLst>
        <pc:spChg chg="mod">
          <ac:chgData name="Liadis, Sonya" userId="4d493d56-54d3-455b-b7d4-bc33e939d2d5" providerId="ADAL" clId="{1D70C8BA-201E-4F99-BB24-ABB24B7C37D0}" dt="2026-07-29T20:26:33.011" v="22" actId="20577"/>
          <ac:spMkLst>
            <pc:docMk/>
            <pc:sldMk cId="0" sldId="262"/>
            <ac:spMk id="3" creationId="{00000000-0000-0000-0000-000000000000}"/>
          </ac:spMkLst>
        </pc:spChg>
      </pc:sldChg>
      <pc:sldChg chg="addSp delSp modSp mod">
        <pc:chgData name="Liadis, Sonya" userId="4d493d56-54d3-455b-b7d4-bc33e939d2d5" providerId="ADAL" clId="{1D70C8BA-201E-4F99-BB24-ABB24B7C37D0}" dt="2026-07-29T20:35:17.690" v="45" actId="1076"/>
        <pc:sldMkLst>
          <pc:docMk/>
          <pc:sldMk cId="0" sldId="264"/>
        </pc:sldMkLst>
        <pc:picChg chg="add mod">
          <ac:chgData name="Liadis, Sonya" userId="4d493d56-54d3-455b-b7d4-bc33e939d2d5" providerId="ADAL" clId="{1D70C8BA-201E-4F99-BB24-ABB24B7C37D0}" dt="2026-07-29T20:30:47.636" v="28" actId="14100"/>
          <ac:picMkLst>
            <pc:docMk/>
            <pc:sldMk cId="0" sldId="264"/>
            <ac:picMk id="3" creationId="{D6A77C20-797B-1033-2400-E7DA2F3C62F0}"/>
          </ac:picMkLst>
        </pc:picChg>
        <pc:picChg chg="add mod">
          <ac:chgData name="Liadis, Sonya" userId="4d493d56-54d3-455b-b7d4-bc33e939d2d5" providerId="ADAL" clId="{1D70C8BA-201E-4F99-BB24-ABB24B7C37D0}" dt="2026-07-29T20:34:03.726" v="36" actId="14100"/>
          <ac:picMkLst>
            <pc:docMk/>
            <pc:sldMk cId="0" sldId="264"/>
            <ac:picMk id="5" creationId="{5BDC3D13-A57C-2FC3-DE08-710F10E4F4F0}"/>
          </ac:picMkLst>
        </pc:picChg>
        <pc:picChg chg="del">
          <ac:chgData name="Liadis, Sonya" userId="4d493d56-54d3-455b-b7d4-bc33e939d2d5" providerId="ADAL" clId="{1D70C8BA-201E-4F99-BB24-ABB24B7C37D0}" dt="2026-07-29T20:30:17.156" v="23" actId="478"/>
          <ac:picMkLst>
            <pc:docMk/>
            <pc:sldMk cId="0" sldId="264"/>
            <ac:picMk id="8" creationId="{BFFDA144-C439-37D7-8DB5-A944F7E861E0}"/>
          </ac:picMkLst>
        </pc:picChg>
        <pc:picChg chg="add mod">
          <ac:chgData name="Liadis, Sonya" userId="4d493d56-54d3-455b-b7d4-bc33e939d2d5" providerId="ADAL" clId="{1D70C8BA-201E-4F99-BB24-ABB24B7C37D0}" dt="2026-07-29T20:35:17.690" v="45" actId="1076"/>
          <ac:picMkLst>
            <pc:docMk/>
            <pc:sldMk cId="0" sldId="264"/>
            <ac:picMk id="9" creationId="{88992C58-089D-98FB-C162-157B1E1C4B58}"/>
          </ac:picMkLst>
        </pc:picChg>
        <pc:picChg chg="del">
          <ac:chgData name="Liadis, Sonya" userId="4d493d56-54d3-455b-b7d4-bc33e939d2d5" providerId="ADAL" clId="{1D70C8BA-201E-4F99-BB24-ABB24B7C37D0}" dt="2026-07-29T20:33:43.599" v="29" actId="478"/>
          <ac:picMkLst>
            <pc:docMk/>
            <pc:sldMk cId="0" sldId="264"/>
            <ac:picMk id="10" creationId="{F34B8C2B-74BB-FE01-A23F-6E94FBA30CDA}"/>
          </ac:picMkLst>
        </pc:picChg>
        <pc:picChg chg="del">
          <ac:chgData name="Liadis, Sonya" userId="4d493d56-54d3-455b-b7d4-bc33e939d2d5" providerId="ADAL" clId="{1D70C8BA-201E-4F99-BB24-ABB24B7C37D0}" dt="2026-07-29T20:34:12.850" v="37" actId="478"/>
          <ac:picMkLst>
            <pc:docMk/>
            <pc:sldMk cId="0" sldId="264"/>
            <ac:picMk id="12" creationId="{9C5D58AD-E5B1-4257-6A34-1D93209A82B5}"/>
          </ac:picMkLst>
        </pc:picChg>
      </pc:sldChg>
      <pc:sldChg chg="del">
        <pc:chgData name="Liadis, Sonya" userId="4d493d56-54d3-455b-b7d4-bc33e939d2d5" providerId="ADAL" clId="{1D70C8BA-201E-4F99-BB24-ABB24B7C37D0}" dt="2026-07-29T20:38:25.247" v="46" actId="2696"/>
        <pc:sldMkLst>
          <pc:docMk/>
          <pc:sldMk cId="0" sldId="270"/>
        </pc:sldMkLst>
      </pc:sldChg>
      <pc:sldChg chg="del">
        <pc:chgData name="Liadis, Sonya" userId="4d493d56-54d3-455b-b7d4-bc33e939d2d5" providerId="ADAL" clId="{1D70C8BA-201E-4F99-BB24-ABB24B7C37D0}" dt="2026-07-29T20:38:38.801" v="47" actId="2696"/>
        <pc:sldMkLst>
          <pc:docMk/>
          <pc:sldMk cId="0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29.07.2026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Clarifying roles worksheet from Arbinger Institute - employee and supervisor should both fill out by listing all the roles the specific position may have, rank the roles by importance, and provide a percentage of how much time is allocated for that role. Finally, the employee can talk about any adjustments that may be needed. </a:t>
            </a:r>
          </a:p>
          <a:p>
            <a:endParaRPr lang="en-US"/>
          </a:p>
          <a:p>
            <a:r>
              <a:rPr lang="en-US"/>
              <a:t>The 3 Questions - supervisors use to support and identify how they can increase collaboration with direct reports. The 3 questions are: </a:t>
            </a:r>
          </a:p>
          <a:p>
            <a:r>
              <a:rPr lang="en-US"/>
              <a:t>1. How does somebody in my role affect or potentially affect your ability to do your work? (both positively and negatively)</a:t>
            </a:r>
          </a:p>
          <a:p>
            <a:r>
              <a:rPr lang="en-US"/>
              <a:t>2. From your perspective, how can a person in my role be most helpful to you?</a:t>
            </a:r>
          </a:p>
          <a:p>
            <a:r>
              <a:rPr lang="en-US"/>
              <a:t>3. How and at what frequency would you like me to check-in and stay accountable to you for my impact on your ability to do your work?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jpe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470421"/>
            <a:ext cx="16230600" cy="0"/>
          </a:xfrm>
          <a:prstGeom prst="line">
            <a:avLst/>
          </a:prstGeom>
          <a:ln w="19050" cap="flat">
            <a:solidFill>
              <a:srgbClr val="150D0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5993848" y="5883302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764130" y="-1893065"/>
            <a:ext cx="9762311" cy="9762311"/>
          </a:xfrm>
          <a:custGeom>
            <a:avLst/>
            <a:gdLst/>
            <a:ahLst/>
            <a:cxnLst/>
            <a:rect l="l" t="t" r="r" b="b"/>
            <a:pathLst>
              <a:path w="9762311" h="9762311">
                <a:moveTo>
                  <a:pt x="0" y="0"/>
                </a:moveTo>
                <a:lnTo>
                  <a:pt x="9762310" y="0"/>
                </a:lnTo>
                <a:lnTo>
                  <a:pt x="9762310" y="9762311"/>
                </a:lnTo>
                <a:lnTo>
                  <a:pt x="0" y="97623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1028700" y="1023937"/>
            <a:ext cx="953143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1324271" y="-1332924"/>
            <a:ext cx="8642029" cy="864202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5063" r="-375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1996803"/>
            <a:ext cx="9811630" cy="3418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19"/>
              </a:lnSpc>
            </a:pPr>
            <a:r>
              <a:rPr lang="en-US" sz="9799" spc="-195">
                <a:solidFill>
                  <a:srgbClr val="000000"/>
                </a:solidFill>
                <a:latin typeface="RoxboroughCF"/>
                <a:ea typeface="RoxboroughCF"/>
                <a:cs typeface="RoxboroughCF"/>
                <a:sym typeface="RoxboroughCF"/>
              </a:rPr>
              <a:t>EMPOWERING GROWTH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3559" y="5518185"/>
            <a:ext cx="10878271" cy="2664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3"/>
              </a:lnSpc>
            </a:pPr>
            <a:r>
              <a:rPr lang="en-US" sz="5066" spc="12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NAVIGATING THE PERFORMANCE MANAGEMENT PROCESS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379" y="0"/>
            <a:ext cx="7339293" cy="10287000"/>
          </a:xfrm>
          <a:custGeom>
            <a:avLst/>
            <a:gdLst/>
            <a:ahLst/>
            <a:cxnLst/>
            <a:rect l="l" t="t" r="r" b="b"/>
            <a:pathLst>
              <a:path w="7339293" h="10287000">
                <a:moveTo>
                  <a:pt x="0" y="0"/>
                </a:moveTo>
                <a:lnTo>
                  <a:pt x="7339293" y="0"/>
                </a:lnTo>
                <a:lnTo>
                  <a:pt x="733929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93" t="-3400" r="-7263" b="-2267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6732062" y="45720"/>
            <a:ext cx="7808870" cy="9212580"/>
          </a:xfrm>
          <a:custGeom>
            <a:avLst/>
            <a:gdLst/>
            <a:ahLst/>
            <a:cxnLst/>
            <a:rect l="l" t="t" r="r" b="b"/>
            <a:pathLst>
              <a:path w="7808870" h="9212580">
                <a:moveTo>
                  <a:pt x="0" y="0"/>
                </a:moveTo>
                <a:lnTo>
                  <a:pt x="7808870" y="0"/>
                </a:lnTo>
                <a:lnTo>
                  <a:pt x="7808870" y="9212580"/>
                </a:lnTo>
                <a:lnTo>
                  <a:pt x="0" y="92125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793864" y="1792288"/>
            <a:ext cx="7494136" cy="8719813"/>
          </a:xfrm>
          <a:custGeom>
            <a:avLst/>
            <a:gdLst/>
            <a:ahLst/>
            <a:cxnLst/>
            <a:rect l="l" t="t" r="r" b="b"/>
            <a:pathLst>
              <a:path w="7494136" h="8719813">
                <a:moveTo>
                  <a:pt x="0" y="0"/>
                </a:moveTo>
                <a:lnTo>
                  <a:pt x="7494136" y="0"/>
                </a:lnTo>
                <a:lnTo>
                  <a:pt x="7494136" y="8719812"/>
                </a:lnTo>
                <a:lnTo>
                  <a:pt x="0" y="87198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5446" y="3398616"/>
            <a:ext cx="15057107" cy="6173414"/>
          </a:xfrm>
          <a:custGeom>
            <a:avLst/>
            <a:gdLst/>
            <a:ahLst/>
            <a:cxnLst/>
            <a:rect l="l" t="t" r="r" b="b"/>
            <a:pathLst>
              <a:path w="15057107" h="6173414">
                <a:moveTo>
                  <a:pt x="0" y="0"/>
                </a:moveTo>
                <a:lnTo>
                  <a:pt x="15057108" y="0"/>
                </a:lnTo>
                <a:lnTo>
                  <a:pt x="15057108" y="6173414"/>
                </a:lnTo>
                <a:lnTo>
                  <a:pt x="0" y="61734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353962" y="3667980"/>
            <a:ext cx="2590879" cy="835096"/>
            <a:chOff x="0" y="0"/>
            <a:chExt cx="682371" cy="2199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82371" cy="219943"/>
            </a:xfrm>
            <a:custGeom>
              <a:avLst/>
              <a:gdLst/>
              <a:ahLst/>
              <a:cxnLst/>
              <a:rect l="l" t="t" r="r" b="b"/>
              <a:pathLst>
                <a:path w="682371" h="219943">
                  <a:moveTo>
                    <a:pt x="0" y="0"/>
                  </a:moveTo>
                  <a:lnTo>
                    <a:pt x="682371" y="0"/>
                  </a:lnTo>
                  <a:lnTo>
                    <a:pt x="682371" y="219943"/>
                  </a:lnTo>
                  <a:lnTo>
                    <a:pt x="0" y="21994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682371" cy="258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732409"/>
            <a:ext cx="16230600" cy="1153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spc="-134">
                <a:solidFill>
                  <a:srgbClr val="000000"/>
                </a:solidFill>
                <a:latin typeface="RoxboroughCF"/>
                <a:ea typeface="RoxboroughCF"/>
                <a:cs typeface="RoxboroughCF"/>
                <a:sym typeface="RoxboroughCF"/>
              </a:rPr>
              <a:t>NEOED DOCUMENTATION &amp; REVIEW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93808" y="2370939"/>
            <a:ext cx="14700385" cy="495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5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Use Journal Entry function for documentation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358023" y="6425941"/>
            <a:ext cx="8669292" cy="1153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spc="-134">
                <a:solidFill>
                  <a:srgbClr val="000000"/>
                </a:solidFill>
                <a:latin typeface="RoxboroughCF"/>
                <a:ea typeface="RoxboroughCF"/>
                <a:cs typeface="RoxboroughCF"/>
                <a:sym typeface="RoxboroughCF"/>
              </a:rPr>
              <a:t>-JASON LAURITSEN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59955" y="3791546"/>
            <a:ext cx="15568090" cy="2561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52"/>
              </a:lnSpc>
            </a:pPr>
            <a:r>
              <a:rPr lang="en-US" sz="7323" b="1" spc="-146">
                <a:solidFill>
                  <a:srgbClr val="000000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“When performance becomes a conversation, people thrive.”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48791" y="4386406"/>
            <a:ext cx="6796615" cy="6796615"/>
          </a:xfrm>
          <a:custGeom>
            <a:avLst/>
            <a:gdLst/>
            <a:ahLst/>
            <a:cxnLst/>
            <a:rect l="l" t="t" r="r" b="b"/>
            <a:pathLst>
              <a:path w="6796615" h="6796615">
                <a:moveTo>
                  <a:pt x="0" y="0"/>
                </a:moveTo>
                <a:lnTo>
                  <a:pt x="6796615" y="0"/>
                </a:lnTo>
                <a:lnTo>
                  <a:pt x="6796615" y="6796615"/>
                </a:lnTo>
                <a:lnTo>
                  <a:pt x="0" y="67966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973520" y="4711148"/>
            <a:ext cx="6147155" cy="6147131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5319" r="-447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544410" y="6985177"/>
            <a:ext cx="3301823" cy="3301823"/>
            <a:chOff x="0" y="0"/>
            <a:chExt cx="4402431" cy="44024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02431" cy="4402431"/>
            </a:xfrm>
            <a:custGeom>
              <a:avLst/>
              <a:gdLst/>
              <a:ahLst/>
              <a:cxnLst/>
              <a:rect l="l" t="t" r="r" b="b"/>
              <a:pathLst>
                <a:path w="4402431" h="4402431">
                  <a:moveTo>
                    <a:pt x="0" y="0"/>
                  </a:moveTo>
                  <a:lnTo>
                    <a:pt x="4402431" y="0"/>
                  </a:lnTo>
                  <a:lnTo>
                    <a:pt x="4402431" y="4402431"/>
                  </a:lnTo>
                  <a:lnTo>
                    <a:pt x="0" y="4402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210340" y="210348"/>
              <a:ext cx="3981751" cy="3981735"/>
              <a:chOff x="0" y="0"/>
              <a:chExt cx="6350000" cy="634997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00" cy="6349975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5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r="-50658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15937258" y="2721073"/>
            <a:ext cx="2644084" cy="2644084"/>
            <a:chOff x="0" y="0"/>
            <a:chExt cx="3525445" cy="35254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525445" cy="3525445"/>
            </a:xfrm>
            <a:custGeom>
              <a:avLst/>
              <a:gdLst/>
              <a:ahLst/>
              <a:cxnLst/>
              <a:rect l="l" t="t" r="r" b="b"/>
              <a:pathLst>
                <a:path w="3525445" h="3525445">
                  <a:moveTo>
                    <a:pt x="0" y="0"/>
                  </a:moveTo>
                  <a:lnTo>
                    <a:pt x="3525445" y="0"/>
                  </a:lnTo>
                  <a:lnTo>
                    <a:pt x="3525445" y="3525445"/>
                  </a:lnTo>
                  <a:lnTo>
                    <a:pt x="0" y="3525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168439" y="168446"/>
              <a:ext cx="3188567" cy="3188554"/>
              <a:chOff x="0" y="0"/>
              <a:chExt cx="6350000" cy="634997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0000" cy="6349975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5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24906" r="-24906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>
            <a:off x="-412155" y="-641013"/>
            <a:ext cx="1816921" cy="181692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CB4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8700" y="1423500"/>
            <a:ext cx="14329837" cy="1075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80"/>
              </a:lnSpc>
            </a:pPr>
            <a:r>
              <a:rPr lang="en-US" sz="6700" spc="-134" dirty="0">
                <a:solidFill>
                  <a:srgbClr val="000000"/>
                </a:solidFill>
                <a:latin typeface="RoxboroughCF"/>
                <a:ea typeface="RoxboroughCF"/>
                <a:cs typeface="RoxboroughCF"/>
                <a:sym typeface="RoxboroughCF"/>
              </a:rPr>
              <a:t>KEY PRINCIPALS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2891604"/>
            <a:ext cx="10382205" cy="4897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0456" lvl="1" indent="-375228" algn="l">
              <a:lnSpc>
                <a:spcPts val="4866"/>
              </a:lnSpc>
              <a:buFont typeface="Arial"/>
              <a:buChar char="•"/>
            </a:pPr>
            <a:r>
              <a:rPr lang="en-US" sz="3475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Performance is a relationship, not a transaction</a:t>
            </a:r>
          </a:p>
          <a:p>
            <a:pPr marL="750456" lvl="1" indent="-375228" algn="l">
              <a:lnSpc>
                <a:spcPts val="4866"/>
              </a:lnSpc>
              <a:buFont typeface="Arial"/>
              <a:buChar char="•"/>
            </a:pPr>
            <a:r>
              <a:rPr lang="en-US" sz="3475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Focus on feedback conversations, not compliance</a:t>
            </a:r>
          </a:p>
          <a:p>
            <a:pPr marL="750456" lvl="1" indent="-375228" algn="l">
              <a:lnSpc>
                <a:spcPts val="4866"/>
              </a:lnSpc>
              <a:buFont typeface="Arial"/>
              <a:buChar char="•"/>
            </a:pPr>
            <a:r>
              <a:rPr lang="en-US" sz="3475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Employee-centered and values-driven</a:t>
            </a:r>
          </a:p>
          <a:p>
            <a:pPr marL="750456" lvl="1" indent="-375228" algn="l">
              <a:lnSpc>
                <a:spcPts val="4866"/>
              </a:lnSpc>
              <a:buFont typeface="Arial"/>
              <a:buChar char="•"/>
            </a:pPr>
            <a:r>
              <a:rPr lang="en-US" sz="3475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Continuous and regular dialogue throughout the year</a:t>
            </a:r>
          </a:p>
          <a:p>
            <a:pPr marL="750456" lvl="1" indent="-375228" algn="l">
              <a:lnSpc>
                <a:spcPts val="4866"/>
              </a:lnSpc>
              <a:buFont typeface="Arial"/>
              <a:buChar char="•"/>
            </a:pPr>
            <a:r>
              <a:rPr lang="en-US" sz="3475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Not tied to any increase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677055"/>
            <a:ext cx="5954543" cy="1445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706"/>
              </a:lnSpc>
            </a:pPr>
            <a:r>
              <a:rPr lang="en-US" sz="8362" spc="-167">
                <a:solidFill>
                  <a:srgbClr val="000000"/>
                </a:solidFill>
                <a:latin typeface="RoxboroughCF"/>
                <a:ea typeface="RoxboroughCF"/>
                <a:cs typeface="RoxboroughCF"/>
                <a:sym typeface="RoxboroughCF"/>
              </a:rPr>
              <a:t>OVERVIEW</a:t>
            </a:r>
          </a:p>
        </p:txBody>
      </p:sp>
      <p:sp>
        <p:nvSpPr>
          <p:cNvPr id="3" name="Freeform 3"/>
          <p:cNvSpPr/>
          <p:nvPr/>
        </p:nvSpPr>
        <p:spPr>
          <a:xfrm>
            <a:off x="6542675" y="-210678"/>
            <a:ext cx="11437465" cy="11791201"/>
          </a:xfrm>
          <a:custGeom>
            <a:avLst/>
            <a:gdLst/>
            <a:ahLst/>
            <a:cxnLst/>
            <a:rect l="l" t="t" r="r" b="b"/>
            <a:pathLst>
              <a:path w="11437465" h="11791201">
                <a:moveTo>
                  <a:pt x="0" y="0"/>
                </a:moveTo>
                <a:lnTo>
                  <a:pt x="11437465" y="0"/>
                </a:lnTo>
                <a:lnTo>
                  <a:pt x="11437465" y="11791201"/>
                </a:lnTo>
                <a:lnTo>
                  <a:pt x="0" y="117912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6542675" y="9014909"/>
            <a:ext cx="6118418" cy="2750672"/>
            <a:chOff x="0" y="0"/>
            <a:chExt cx="1347169" cy="6056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47169" cy="605650"/>
            </a:xfrm>
            <a:custGeom>
              <a:avLst/>
              <a:gdLst/>
              <a:ahLst/>
              <a:cxnLst/>
              <a:rect l="l" t="t" r="r" b="b"/>
              <a:pathLst>
                <a:path w="1347169" h="605650">
                  <a:moveTo>
                    <a:pt x="64533" y="0"/>
                  </a:moveTo>
                  <a:lnTo>
                    <a:pt x="1282637" y="0"/>
                  </a:lnTo>
                  <a:cubicBezTo>
                    <a:pt x="1318277" y="0"/>
                    <a:pt x="1347169" y="28892"/>
                    <a:pt x="1347169" y="64533"/>
                  </a:cubicBezTo>
                  <a:lnTo>
                    <a:pt x="1347169" y="541118"/>
                  </a:lnTo>
                  <a:cubicBezTo>
                    <a:pt x="1347169" y="576758"/>
                    <a:pt x="1318277" y="605650"/>
                    <a:pt x="1282637" y="605650"/>
                  </a:cubicBezTo>
                  <a:lnTo>
                    <a:pt x="64533" y="605650"/>
                  </a:lnTo>
                  <a:cubicBezTo>
                    <a:pt x="28892" y="605650"/>
                    <a:pt x="0" y="576758"/>
                    <a:pt x="0" y="541118"/>
                  </a:cubicBezTo>
                  <a:lnTo>
                    <a:pt x="0" y="64533"/>
                  </a:lnTo>
                  <a:cubicBezTo>
                    <a:pt x="0" y="28892"/>
                    <a:pt x="28892" y="0"/>
                    <a:pt x="645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347169" cy="643750"/>
            </a:xfrm>
            <a:prstGeom prst="rect">
              <a:avLst/>
            </a:prstGeom>
          </p:spPr>
          <p:txBody>
            <a:bodyPr lIns="60765" tIns="60765" rIns="60765" bIns="60765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720135" y="4169386"/>
            <a:ext cx="4973916" cy="708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43"/>
              </a:lnSpc>
            </a:pPr>
            <a:r>
              <a:rPr lang="en-US" sz="2031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Regular check-ins </a:t>
            </a:r>
          </a:p>
          <a:p>
            <a:pPr algn="r">
              <a:lnSpc>
                <a:spcPts val="2843"/>
              </a:lnSpc>
            </a:pPr>
            <a:r>
              <a:rPr lang="en-US" sz="2031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(bi-weekly, monthly, etc.)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21320" y="3258562"/>
            <a:ext cx="5321355" cy="4014327"/>
            <a:chOff x="0" y="0"/>
            <a:chExt cx="1401509" cy="10572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01509" cy="1057271"/>
            </a:xfrm>
            <a:custGeom>
              <a:avLst/>
              <a:gdLst/>
              <a:ahLst/>
              <a:cxnLst/>
              <a:rect l="l" t="t" r="r" b="b"/>
              <a:pathLst>
                <a:path w="1401509" h="1057271">
                  <a:moveTo>
                    <a:pt x="0" y="0"/>
                  </a:moveTo>
                  <a:lnTo>
                    <a:pt x="1401509" y="0"/>
                  </a:lnTo>
                  <a:lnTo>
                    <a:pt x="1401509" y="1057271"/>
                  </a:lnTo>
                  <a:lnTo>
                    <a:pt x="0" y="1057271"/>
                  </a:lnTo>
                  <a:close/>
                </a:path>
              </a:pathLst>
            </a:custGeom>
            <a:solidFill>
              <a:srgbClr val="FFC72C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01509" cy="10953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43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159705" y="1128147"/>
            <a:ext cx="2965307" cy="67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92"/>
              </a:lnSpc>
            </a:pPr>
            <a:r>
              <a:rPr lang="en-US" sz="3923" spc="-78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SEPT. - OCT.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184980" y="2750915"/>
            <a:ext cx="2965307" cy="67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92"/>
              </a:lnSpc>
            </a:pPr>
            <a:r>
              <a:rPr lang="en-US" sz="3923" spc="-78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OCT. - DEC.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159705" y="4485418"/>
            <a:ext cx="2965307" cy="67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92"/>
              </a:lnSpc>
            </a:pPr>
            <a:r>
              <a:rPr lang="en-US" sz="3923" spc="-78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JAN. – FEB.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200014" y="5997082"/>
            <a:ext cx="2965307" cy="67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92"/>
              </a:lnSpc>
            </a:pPr>
            <a:r>
              <a:rPr lang="en-US" sz="3923" spc="-78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FEB. – APR.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159705" y="7775694"/>
            <a:ext cx="2965307" cy="67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92"/>
              </a:lnSpc>
            </a:pPr>
            <a:r>
              <a:rPr lang="en-US" sz="3923" spc="-78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APR. - MAY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246664" y="2543472"/>
            <a:ext cx="4546138" cy="1069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3"/>
              </a:lnSpc>
            </a:pPr>
            <a:r>
              <a:rPr lang="en-US" sz="2031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Employee goal setting &amp; clarifying expectations meeting w/ employee &amp; supervisor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46664" y="5904179"/>
            <a:ext cx="3480134" cy="708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3"/>
              </a:lnSpc>
            </a:pPr>
            <a:r>
              <a:rPr lang="en-US" sz="2031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Mid-year review, informal, non-scoring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06513" y="9133269"/>
            <a:ext cx="4973916" cy="708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3"/>
              </a:lnSpc>
            </a:pPr>
            <a:r>
              <a:rPr lang="en-US" sz="2031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Year-end reflection &amp; planning meeting w/ employee &amp; supervisor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20135" y="7414608"/>
            <a:ext cx="4973916" cy="708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43"/>
              </a:lnSpc>
            </a:pPr>
            <a:r>
              <a:rPr lang="en-US" sz="2031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Regular check-ins</a:t>
            </a:r>
          </a:p>
          <a:p>
            <a:pPr algn="r">
              <a:lnSpc>
                <a:spcPts val="2843"/>
              </a:lnSpc>
            </a:pPr>
            <a:r>
              <a:rPr lang="en-US" sz="2031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(bi-weekly, monthly, etc.)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215797" y="904081"/>
            <a:ext cx="1470090" cy="944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36"/>
              </a:lnSpc>
            </a:pPr>
            <a:r>
              <a:rPr lang="en-US" sz="5526" b="1" spc="-110">
                <a:solidFill>
                  <a:srgbClr val="000000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01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423271" y="2591337"/>
            <a:ext cx="1470090" cy="944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36"/>
              </a:lnSpc>
            </a:pPr>
            <a:r>
              <a:rPr lang="en-US" sz="5526" b="1" spc="-110">
                <a:solidFill>
                  <a:srgbClr val="000000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02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164207" y="4325840"/>
            <a:ext cx="1470090" cy="944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36"/>
              </a:lnSpc>
            </a:pPr>
            <a:r>
              <a:rPr lang="en-US" sz="5526" b="1" spc="-110">
                <a:solidFill>
                  <a:srgbClr val="000000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03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436168" y="5837504"/>
            <a:ext cx="1470090" cy="944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36"/>
              </a:lnSpc>
            </a:pPr>
            <a:r>
              <a:rPr lang="en-US" sz="5526" b="1" spc="-110">
                <a:solidFill>
                  <a:srgbClr val="000000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04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177104" y="7616116"/>
            <a:ext cx="1470090" cy="944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36"/>
              </a:lnSpc>
            </a:pPr>
            <a:r>
              <a:rPr lang="en-US" sz="5526" b="1" spc="-110">
                <a:solidFill>
                  <a:srgbClr val="000000"/>
                </a:solidFill>
                <a:latin typeface="RoxboroughCF Bold"/>
                <a:ea typeface="RoxboroughCF Bold"/>
                <a:cs typeface="RoxboroughCF Bold"/>
                <a:sym typeface="RoxboroughCF Bold"/>
              </a:rPr>
              <a:t>05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21771" y="3447155"/>
            <a:ext cx="5027609" cy="3574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7"/>
              </a:lnSpc>
            </a:pPr>
            <a:r>
              <a:rPr lang="en-US" sz="2898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Regular check-ins on goals required quarterly between supervisor and employee (Aug., Nov., Feb., &amp; May)</a:t>
            </a:r>
          </a:p>
          <a:p>
            <a:pPr marL="625698" lvl="1" indent="-312849" algn="l">
              <a:lnSpc>
                <a:spcPts val="4057"/>
              </a:lnSpc>
              <a:buFont typeface="Arial"/>
              <a:buChar char="•"/>
            </a:pPr>
            <a:r>
              <a:rPr lang="en-US" sz="2898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Increased frequency is highly encouraged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608823" y="1028700"/>
          <a:ext cx="17070354" cy="9066093"/>
        </p:xfrm>
        <a:graphic>
          <a:graphicData uri="http://schemas.openxmlformats.org/drawingml/2006/table">
            <a:tbl>
              <a:tblPr/>
              <a:tblGrid>
                <a:gridCol w="3043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3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2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08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35674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Category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2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Definition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2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Behaviors You May See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2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Growth Focus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473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Not Started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Has not started actions toward completing goal. 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Still building knowledge, skills, or confidence in area. Needs additional support and practice.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Inconsistent execution, requires frequent guidance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Identify specific skill gaps and create short-term goals for improvement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473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 Progress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Taken some actions towards goal completion. 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Demonstrates growing competence and independence. Sometimes meets expectations, with room to grow.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Sometimes meets expectations, shows initiative, progressing with few reminders or guidance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Focus on consistency, confidence, and moving toward full independence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3473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Completed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Successfully completed goal. 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Consistently performs at expected level with quality and reliability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Delivers solid, reliable work, demonstrates values in action, requires minimal supervision/guidance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Consider stretching goals, mentoring others, or pursuing innovation in specific area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3472565" y="134502"/>
            <a:ext cx="11342871" cy="789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8"/>
              </a:lnSpc>
            </a:pPr>
            <a:r>
              <a:rPr lang="en-US" sz="4920" spc="-98" dirty="0">
                <a:solidFill>
                  <a:srgbClr val="000000"/>
                </a:solidFill>
                <a:latin typeface="RoxboroughCF"/>
                <a:ea typeface="RoxboroughCF"/>
                <a:cs typeface="RoxboroughCF"/>
                <a:sym typeface="RoxboroughCF"/>
              </a:rPr>
              <a:t> FEEDBACK REFLECTION TOOL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35242" y="895350"/>
            <a:ext cx="9417515" cy="1153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80"/>
              </a:lnSpc>
            </a:pPr>
            <a:r>
              <a:rPr lang="en-US" sz="6700" spc="-134">
                <a:solidFill>
                  <a:srgbClr val="000000"/>
                </a:solidFill>
                <a:latin typeface="RoxboroughCF"/>
                <a:ea typeface="RoxboroughCF"/>
                <a:cs typeface="RoxboroughCF"/>
                <a:sym typeface="RoxboroughCF"/>
              </a:rPr>
              <a:t>RESOURCES CREATED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93808" y="2931771"/>
            <a:ext cx="14700385" cy="3639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Performance Timeline Overview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Performance Process in Detail with Resources and Actions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Clarity &amp; Initial Priorities Check-in Worksheet (Supervisor instructions separate)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Creating SMART Goals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Asking for Feedback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Check-in Discussion Questions 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Self-Reflection &amp; Assessment Questions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50D0A"/>
                </a:solidFill>
                <a:latin typeface="Montserrat"/>
                <a:ea typeface="Montserrat"/>
                <a:cs typeface="Montserrat"/>
                <a:sym typeface="Montserrat"/>
              </a:rPr>
              <a:t>End of Year Reflection Facilitation Guide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hart of a work review&#10;&#10;AI-generated content may be incorrect.">
            <a:extLst>
              <a:ext uri="{FF2B5EF4-FFF2-40B4-BE49-F238E27FC236}">
                <a16:creationId xmlns:a16="http://schemas.microsoft.com/office/drawing/2014/main" id="{6C6CAACF-2A25-9885-53C5-7ECE89454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22451"/>
            <a:ext cx="7391400" cy="97037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A77C20-797B-1033-2400-E7DA2F3C6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599" y="441501"/>
            <a:ext cx="4136731" cy="52040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C3D13-A57C-2FC3-DE08-710F10E4F4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965" y="647700"/>
            <a:ext cx="3868294" cy="49978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992C58-089D-98FB-C162-157B1E1C4B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165" y="5645561"/>
            <a:ext cx="3657600" cy="46091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7870" y="0"/>
            <a:ext cx="8417825" cy="10287000"/>
          </a:xfrm>
          <a:custGeom>
            <a:avLst/>
            <a:gdLst/>
            <a:ahLst/>
            <a:cxnLst/>
            <a:rect l="l" t="t" r="r" b="b"/>
            <a:pathLst>
              <a:path w="8417825" h="10287000">
                <a:moveTo>
                  <a:pt x="0" y="0"/>
                </a:moveTo>
                <a:lnTo>
                  <a:pt x="8417825" y="0"/>
                </a:lnTo>
                <a:lnTo>
                  <a:pt x="84178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144000" y="0"/>
            <a:ext cx="8590313" cy="10287000"/>
          </a:xfrm>
          <a:custGeom>
            <a:avLst/>
            <a:gdLst/>
            <a:ahLst/>
            <a:cxnLst/>
            <a:rect l="l" t="t" r="r" b="b"/>
            <a:pathLst>
              <a:path w="8590313" h="10287000">
                <a:moveTo>
                  <a:pt x="0" y="0"/>
                </a:moveTo>
                <a:lnTo>
                  <a:pt x="8590313" y="0"/>
                </a:lnTo>
                <a:lnTo>
                  <a:pt x="859031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317127" y="-653180"/>
            <a:ext cx="6357920" cy="8211818"/>
          </a:xfrm>
          <a:custGeom>
            <a:avLst/>
            <a:gdLst/>
            <a:ahLst/>
            <a:cxnLst/>
            <a:rect l="l" t="t" r="r" b="b"/>
            <a:pathLst>
              <a:path w="6357920" h="8211818">
                <a:moveTo>
                  <a:pt x="0" y="0"/>
                </a:moveTo>
                <a:lnTo>
                  <a:pt x="6357919" y="0"/>
                </a:lnTo>
                <a:lnTo>
                  <a:pt x="6357919" y="8211818"/>
                </a:lnTo>
                <a:lnTo>
                  <a:pt x="0" y="82118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4964" y="5143500"/>
            <a:ext cx="8447031" cy="4867602"/>
          </a:xfrm>
          <a:custGeom>
            <a:avLst/>
            <a:gdLst/>
            <a:ahLst/>
            <a:cxnLst/>
            <a:rect l="l" t="t" r="r" b="b"/>
            <a:pathLst>
              <a:path w="8447031" h="4867602">
                <a:moveTo>
                  <a:pt x="0" y="0"/>
                </a:moveTo>
                <a:lnTo>
                  <a:pt x="8447031" y="0"/>
                </a:lnTo>
                <a:lnTo>
                  <a:pt x="8447031" y="4867602"/>
                </a:lnTo>
                <a:lnTo>
                  <a:pt x="0" y="48676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9703569" y="-149311"/>
            <a:ext cx="6273601" cy="8174693"/>
          </a:xfrm>
          <a:custGeom>
            <a:avLst/>
            <a:gdLst/>
            <a:ahLst/>
            <a:cxnLst/>
            <a:rect l="l" t="t" r="r" b="b"/>
            <a:pathLst>
              <a:path w="6273601" h="8174693">
                <a:moveTo>
                  <a:pt x="0" y="0"/>
                </a:moveTo>
                <a:lnTo>
                  <a:pt x="6273601" y="0"/>
                </a:lnTo>
                <a:lnTo>
                  <a:pt x="6273601" y="8174693"/>
                </a:lnTo>
                <a:lnTo>
                  <a:pt x="0" y="81746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144000" y="5298637"/>
            <a:ext cx="9144000" cy="4988363"/>
          </a:xfrm>
          <a:custGeom>
            <a:avLst/>
            <a:gdLst/>
            <a:ahLst/>
            <a:cxnLst/>
            <a:rect l="l" t="t" r="r" b="b"/>
            <a:pathLst>
              <a:path w="9144000" h="4988363">
                <a:moveTo>
                  <a:pt x="0" y="0"/>
                </a:moveTo>
                <a:lnTo>
                  <a:pt x="9144000" y="0"/>
                </a:lnTo>
                <a:lnTo>
                  <a:pt x="9144000" y="4988363"/>
                </a:lnTo>
                <a:lnTo>
                  <a:pt x="0" y="49883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2422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926435" y="62171"/>
            <a:ext cx="9134926" cy="755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29"/>
              </a:lnSpc>
            </a:pPr>
            <a:r>
              <a:rPr lang="en-US" sz="4377" spc="-87">
                <a:solidFill>
                  <a:srgbClr val="000000"/>
                </a:solidFill>
                <a:latin typeface="RoxboroughCF"/>
                <a:ea typeface="RoxboroughCF"/>
                <a:cs typeface="RoxboroughCF"/>
                <a:sym typeface="RoxboroughCF"/>
              </a:rPr>
              <a:t>OUTWARD MINDEST RESOURCES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611148" cy="10133773"/>
          </a:xfrm>
          <a:custGeom>
            <a:avLst/>
            <a:gdLst/>
            <a:ahLst/>
            <a:cxnLst/>
            <a:rect l="l" t="t" r="r" b="b"/>
            <a:pathLst>
              <a:path w="8611148" h="10133773">
                <a:moveTo>
                  <a:pt x="0" y="0"/>
                </a:moveTo>
                <a:lnTo>
                  <a:pt x="8611148" y="0"/>
                </a:lnTo>
                <a:lnTo>
                  <a:pt x="8611148" y="10133773"/>
                </a:lnTo>
                <a:lnTo>
                  <a:pt x="0" y="101337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054247" y="184109"/>
            <a:ext cx="7273682" cy="7191823"/>
          </a:xfrm>
          <a:custGeom>
            <a:avLst/>
            <a:gdLst/>
            <a:ahLst/>
            <a:cxnLst/>
            <a:rect l="l" t="t" r="r" b="b"/>
            <a:pathLst>
              <a:path w="7273682" h="7191823">
                <a:moveTo>
                  <a:pt x="0" y="0"/>
                </a:moveTo>
                <a:lnTo>
                  <a:pt x="7273681" y="0"/>
                </a:lnTo>
                <a:lnTo>
                  <a:pt x="7273681" y="7191824"/>
                </a:lnTo>
                <a:lnTo>
                  <a:pt x="0" y="71918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921967" y="2657698"/>
            <a:ext cx="7224206" cy="7629302"/>
          </a:xfrm>
          <a:custGeom>
            <a:avLst/>
            <a:gdLst/>
            <a:ahLst/>
            <a:cxnLst/>
            <a:rect l="l" t="t" r="r" b="b"/>
            <a:pathLst>
              <a:path w="7224206" h="7629302">
                <a:moveTo>
                  <a:pt x="0" y="0"/>
                </a:moveTo>
                <a:lnTo>
                  <a:pt x="7224206" y="0"/>
                </a:lnTo>
                <a:lnTo>
                  <a:pt x="7224206" y="7629302"/>
                </a:lnTo>
                <a:lnTo>
                  <a:pt x="0" y="76293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fe6a507-e707-4f10-bb43-b8544d88fc5d}" enabled="0" method="" siteId="{6fe6a507-e707-4f10-bb43-b8544d88fc5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513</Words>
  <Application>Microsoft Office PowerPoint</Application>
  <PresentationFormat>Custom</PresentationFormat>
  <Paragraphs>70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Montserrat</vt:lpstr>
      <vt:lpstr>Montserrat Bold</vt:lpstr>
      <vt:lpstr>Anaktoria</vt:lpstr>
      <vt:lpstr>RoxboroughCF</vt:lpstr>
      <vt:lpstr>RoxboroughCF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Group Performance Process Overview</dc:title>
  <dc:creator>Oltersdorf, Jamie</dc:creator>
  <cp:lastModifiedBy>Liadis, Sonya</cp:lastModifiedBy>
  <cp:revision>2</cp:revision>
  <dcterms:created xsi:type="dcterms:W3CDTF">2006-08-16T00:00:00Z</dcterms:created>
  <dcterms:modified xsi:type="dcterms:W3CDTF">2026-07-29T20:38:43Z</dcterms:modified>
  <dc:identifier>DAGt0MeJXxU</dc:identifier>
</cp:coreProperties>
</file>